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8" r:id="rId5"/>
    <p:sldId id="262" r:id="rId6"/>
    <p:sldId id="259" r:id="rId7"/>
    <p:sldId id="260" r:id="rId8"/>
    <p:sldId id="261" r:id="rId9"/>
    <p:sldId id="264" r:id="rId10"/>
    <p:sldId id="265" r:id="rId11"/>
    <p:sldId id="263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s Anime Predictable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Anime Predictable?</a:t>
            </a:r>
          </a:p>
        </p:txBody>
      </p:sp>
      <p:sp>
        <p:nvSpPr>
          <p:cNvPr id="172" name="Presented by Brennan Jacobs and Sijie Dai"/>
          <p:cNvSpPr txBox="1"/>
          <p:nvPr>
            <p:ph type="body" idx="21"/>
          </p:nvPr>
        </p:nvSpPr>
        <p:spPr>
          <a:xfrm>
            <a:off x="1270000" y="11154410"/>
            <a:ext cx="21844000" cy="16998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Presented by Brennan Jacobs and Sijie Dai</a:t>
            </a:r>
          </a:p>
          <a:p>
            <a:r>
              <a:rPr lang="en-US" altLang="zh-HK"/>
              <a:t>https://github.com/sijie-daiii/CS4120FinalProject</a:t>
            </a:r>
            <a:endParaRPr lang="en-US" altLang="zh-HK"/>
          </a:p>
        </p:txBody>
      </p:sp>
      <p:sp>
        <p:nvSpPr>
          <p:cNvPr id="173" name="A CS4120 Code Walk Present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CS4120 Code Walk Presentation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hank you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208" name="Any questions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questions?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ackground +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5">
              <a:defRPr sz="7475" spc="-224"/>
            </a:lvl1pPr>
          </a:lstStyle>
          <a:p>
            <a:r>
              <a:t>Background + Dataset</a:t>
            </a:r>
          </a:p>
        </p:txBody>
      </p:sp>
      <p:sp>
        <p:nvSpPr>
          <p:cNvPr id="176" name="Anime Pretty Popular…"/>
          <p:cNvSpPr txBox="1"/>
          <p:nvPr>
            <p:ph type="body" sz="half" idx="1"/>
          </p:nvPr>
        </p:nvSpPr>
        <p:spPr>
          <a:xfrm>
            <a:off x="1270000" y="4267199"/>
            <a:ext cx="9727660" cy="9011306"/>
          </a:xfrm>
          <a:prstGeom prst="rect">
            <a:avLst/>
          </a:prstGeom>
        </p:spPr>
        <p:txBody>
          <a:bodyPr/>
          <a:lstStyle/>
          <a:p>
            <a:pPr marL="553085" indent="-553085" defTabSz="2414270">
              <a:spcBef>
                <a:spcPts val="2300"/>
              </a:spcBef>
              <a:defRPr sz="4750"/>
            </a:pPr>
            <a:r>
              <a:t>Anime Pretty Popular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Kaggle had dump of MyAnimeList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rPr u="sng"/>
              <a:t>https://www.kaggle.com/datasets/dbdmobile/myanimelist-dataset</a:t>
            </a:r>
            <a:endParaRPr u="sng"/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We used user scores of anime plus anime details to predict what users might be interested in</a:t>
            </a:r>
          </a:p>
        </p:txBody>
      </p:sp>
      <p:sp>
        <p:nvSpPr>
          <p:cNvPr id="177" name="Why Anime?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Anime?</a:t>
            </a:r>
          </a:p>
        </p:txBody>
      </p:sp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88871" y="0"/>
            <a:ext cx="972766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Screenshot 2025-06-17 at 5.30.05 PM.png" descr="Screenshot 2025-06-17 at 5.30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61" y="6328361"/>
            <a:ext cx="3895861" cy="79159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oject Structure and Models"/>
          <p:cNvSpPr txBox="1"/>
          <p:nvPr>
            <p:ph type="title"/>
          </p:nvPr>
        </p:nvSpPr>
        <p:spPr>
          <a:xfrm>
            <a:off x="893326" y="838199"/>
            <a:ext cx="10653946" cy="1549401"/>
          </a:xfrm>
          <a:prstGeom prst="rect">
            <a:avLst/>
          </a:prstGeom>
        </p:spPr>
        <p:txBody>
          <a:bodyPr/>
          <a:lstStyle>
            <a:lvl1pPr defTabSz="610870">
              <a:defRPr sz="6215" spc="-186"/>
            </a:lvl1pPr>
          </a:lstStyle>
          <a:p>
            <a:r>
              <a:t>Project Structure and Models</a:t>
            </a:r>
          </a:p>
        </p:txBody>
      </p:sp>
      <p:sp>
        <p:nvSpPr>
          <p:cNvPr id="182" name="Project structure on righ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53085" indent="-553085" defTabSz="2414270">
              <a:spcBef>
                <a:spcPts val="2300"/>
              </a:spcBef>
              <a:defRPr sz="4750"/>
            </a:pPr>
            <a:r>
              <a:t>Project structure on right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data stored in untracked data folder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1 served as the baseline and just recommended the most popular anime to every user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2 used BERT as a base</a:t>
            </a:r>
          </a:p>
          <a:p>
            <a:pPr marL="553085" indent="-553085" defTabSz="2414270">
              <a:spcBef>
                <a:spcPts val="2300"/>
              </a:spcBef>
              <a:defRPr sz="4750"/>
            </a:pPr>
            <a:r>
              <a:t>Model 3 used an SVD++ model</a:t>
            </a:r>
          </a:p>
        </p:txBody>
      </p:sp>
      <p:sp>
        <p:nvSpPr>
          <p:cNvPr id="183" name="How is the sausage made?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is the sausage made?</a:t>
            </a:r>
          </a:p>
        </p:txBody>
      </p:sp>
      <p:pic>
        <p:nvPicPr>
          <p:cNvPr id="184" name="Screenshot 2025-06-17 at 5.33.32 PM.png" descr="Screenshot 2025-06-17 at 5.33.32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64041" y="0"/>
            <a:ext cx="5695951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Helper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Helper Files</a:t>
            </a:r>
          </a:p>
        </p:txBody>
      </p:sp>
      <p:sp>
        <p:nvSpPr>
          <p:cNvPr id="203" name="prepare_data.py cleans the datase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prepare_data.py cleans the dataset</a:t>
            </a:r>
          </a:p>
          <a:p>
            <a:r>
              <a:t>evaluate.py  provides helper functions for model evaluation</a:t>
            </a:r>
          </a:p>
          <a:p>
            <a:r>
              <a:t>save_metrics.py saves metrics output</a:t>
            </a:r>
          </a:p>
          <a:p>
            <a:r>
              <a:t>report.ipynb used for dataset metrics</a:t>
            </a:r>
          </a:p>
        </p:txBody>
      </p:sp>
      <p:sp>
        <p:nvSpPr>
          <p:cNvPr id="204" name="The Grunts of the Operation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Grunts of the Operation</a:t>
            </a:r>
          </a:p>
        </p:txBody>
      </p:sp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712" y="508000"/>
            <a:ext cx="8775701" cy="12700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Mod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1</a:t>
            </a:r>
          </a:p>
        </p:txBody>
      </p:sp>
      <p:sp>
        <p:nvSpPr>
          <p:cNvPr id="187" name="In project as baseline.p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project as baseline.py</a:t>
            </a:r>
          </a:p>
          <a:p>
            <a:r>
              <a:t>Recommends every user the top 10 most popular anime</a:t>
            </a:r>
          </a:p>
          <a:p>
            <a:r>
              <a:t>No training whatsoever</a:t>
            </a:r>
          </a:p>
          <a:p>
            <a:r>
              <a:t>Serves as a baseline for comparison with the other two models</a:t>
            </a:r>
          </a:p>
        </p:txBody>
      </p:sp>
      <p:sp>
        <p:nvSpPr>
          <p:cNvPr id="188" name="Just Watch What Everyone Else Is Watching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 defTabSz="553085">
              <a:defRPr sz="3620"/>
            </a:lvl1pPr>
          </a:lstStyle>
          <a:p>
            <a:r>
              <a:t>Just Watch What Everyone Else Is Watching</a:t>
            </a:r>
          </a:p>
        </p:txBody>
      </p:sp>
      <p:pic>
        <p:nvPicPr>
          <p:cNvPr id="189" name="Screenshot 2025-06-17 at 5.50.15 PM.png" descr="Screenshot 2025-06-17 at 5.50.15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1720" y="0"/>
            <a:ext cx="13550901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od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In project as bert_reg.py…"/>
              <p:cNvSpPr txBox="1"/>
              <p:nvPr>
                <p:ph type="body" sz="half" idx="1"/>
              </p:nvPr>
            </p:nvSpPr>
            <p:spPr>
              <a:xfrm>
                <a:off x="1270000" y="3415375"/>
                <a:ext cx="9652000" cy="9284625"/>
              </a:xfrm>
              <a:prstGeom prst="rect">
                <a:avLst/>
              </a:prstGeom>
            </p:spPr>
            <p:txBody>
              <a:bodyPr/>
              <a:lstStyle/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In project as bert_reg.py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Based on bert-base-uncased from transformers.AutoTokenizer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Max length: 256 tokens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Batch size of 8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2 training epochs</a:t>
                </a:r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LR: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/>
                        </m:ctrlPr>
                      </m:sSupPr>
                      <m:e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</a:p>
              <a:p>
                <a:pPr marL="553085" indent="-553085" defTabSz="2414270">
                  <a:spcBef>
                    <a:spcPts val="2300"/>
                  </a:spcBef>
                  <a:defRPr sz="4750"/>
                </a:pPr>
                <a:r>
                  <a:t>Seed of 42</a:t>
                </a:r>
              </a:p>
            </p:txBody>
          </p:sp>
        </mc:Choice>
        <mc:Fallback>
          <p:sp>
            <p:nvSpPr>
              <p:cNvPr id="192" name="In project as bert_reg.py…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70000" y="3415375"/>
                <a:ext cx="9652000" cy="9284625"/>
              </a:xfrm>
              <a:prstGeom prst="rect">
                <a:avLst/>
              </a:prstGeom>
              <a:blipFill rotWithShape="1">
                <a:blip r:embed="rId1"/>
                <a:stretch>
                  <a:fillRect t="-122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Let’s Call it AL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Call it AL</a:t>
            </a:r>
          </a:p>
        </p:txBody>
      </p:sp>
      <p:pic>
        <p:nvPicPr>
          <p:cNvPr id="19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938" y="0"/>
            <a:ext cx="9707008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5" name="Oval"/>
          <p:cNvSpPr/>
          <p:nvPr/>
        </p:nvSpPr>
        <p:spPr>
          <a:xfrm>
            <a:off x="15763434" y="4892658"/>
            <a:ext cx="3015404" cy="2533317"/>
          </a:xfrm>
          <a:prstGeom prst="ellipse">
            <a:avLst/>
          </a:prstGeom>
          <a:ln w="190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d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3</a:t>
            </a:r>
          </a:p>
        </p:txBody>
      </p:sp>
      <p:sp>
        <p:nvSpPr>
          <p:cNvPr id="198" name="In project as cf_svdpp.p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project as cf_svdpp.py</a:t>
            </a:r>
          </a:p>
          <a:p>
            <a:r>
              <a:t>Based on SVDpp from the surprise library</a:t>
            </a:r>
          </a:p>
          <a:p>
            <a:r>
              <a:t>80 factors</a:t>
            </a:r>
          </a:p>
          <a:p>
            <a:r>
              <a:t>12 training epochs</a:t>
            </a:r>
          </a:p>
          <a:p>
            <a:r>
              <a:t>LR: 0.005</a:t>
            </a:r>
          </a:p>
          <a:p>
            <a:r>
              <a:t>Reg: 0.02</a:t>
            </a:r>
          </a:p>
          <a:p>
            <a:r>
              <a:t>Seed: 42</a:t>
            </a:r>
          </a:p>
        </p:txBody>
      </p:sp>
      <p:sp>
        <p:nvSpPr>
          <p:cNvPr id="199" name="Decompose to Predict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Decompose to Predict</a:t>
            </a:r>
          </a:p>
        </p:txBody>
      </p:sp>
      <p:pic>
        <p:nvPicPr>
          <p:cNvPr id="200" name="pasted-movie.png" descr="pasted-movi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5304" y="3282950"/>
            <a:ext cx="12700001" cy="71501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圖片佔位符 5"/>
          <p:cNvPicPr>
            <a:picLocks noChangeAspect="1"/>
          </p:cNvPicPr>
          <p:nvPr>
            <p:ph type="pic" idx="21"/>
          </p:nvPr>
        </p:nvPicPr>
        <p:blipFill>
          <a:blip r:embed="rId1"/>
          <a:stretch>
            <a:fillRect/>
          </a:stretch>
        </p:blipFill>
        <p:spPr>
          <a:xfrm>
            <a:off x="887095" y="1926590"/>
            <a:ext cx="14674850" cy="3084195"/>
          </a:xfrm>
          <a:prstGeom prst="rect">
            <a:avLst/>
          </a:prstGeom>
        </p:spPr>
      </p:pic>
      <p:sp>
        <p:nvSpPr>
          <p:cNvPr id="3" name="標題 2"/>
          <p:cNvSpPr/>
          <p:nvPr>
            <p:ph type="title"/>
          </p:nvPr>
        </p:nvSpPr>
        <p:spPr>
          <a:xfrm>
            <a:off x="7079615" y="593090"/>
            <a:ext cx="9652000" cy="1549400"/>
          </a:xfrm>
        </p:spPr>
        <p:txBody>
          <a:bodyPr>
            <a:normAutofit fontScale="90000"/>
          </a:bodyPr>
          <a:p>
            <a:r>
              <a:rPr lang="en-US" altLang="zh-HK"/>
              <a:t>Preliminary Results</a:t>
            </a:r>
            <a:endParaRPr lang="en-US" altLang="zh-HK"/>
          </a:p>
        </p:txBody>
      </p:sp>
      <p:sp>
        <p:nvSpPr>
          <p:cNvPr id="4" name="文字佔位符 3"/>
          <p:cNvSpPr/>
          <p:nvPr>
            <p:ph type="body" sz="half" idx="1"/>
          </p:nvPr>
        </p:nvSpPr>
        <p:spPr>
          <a:xfrm>
            <a:off x="13272135" y="5417820"/>
            <a:ext cx="10262235" cy="7569835"/>
          </a:xfrm>
        </p:spPr>
        <p:txBody>
          <a:bodyPr>
            <a:normAutofit fontScale="90000" lnSpcReduction="10000"/>
          </a:bodyPr>
          <a:p>
            <a:r>
              <a:rPr lang="en-US" altLang="zh-HK"/>
              <a:t>“Top-Pop wins on ranking for now—SVD++ trained on 3 % data underperforms; BERT reaches RMSE 0.71.”</a:t>
            </a:r>
            <a:endParaRPr lang="en-US" altLang="zh-HK"/>
          </a:p>
          <a:p>
            <a:endParaRPr lang="en-US" altLang="zh-HK"/>
          </a:p>
          <a:p>
            <a:r>
              <a:rPr lang="en-US" altLang="zh-HK"/>
              <a:t>The ranking indicator is still the simplest Top-Pop leading; SVD++ is temporarily lagging due to the lack of training data; BERT has achieved a lower error in rating prediction</a:t>
            </a:r>
            <a:endParaRPr lang="en-US" altLang="zh-HK"/>
          </a:p>
        </p:txBody>
      </p:sp>
      <p:sp>
        <p:nvSpPr>
          <p:cNvPr id="5" name="文字佔位符 4"/>
          <p:cNvSpPr/>
          <p:nvPr>
            <p:ph type="body" sz="quarter" idx="22"/>
          </p:nvPr>
        </p:nvSpPr>
        <p:spPr/>
        <p:txBody>
          <a:bodyPr/>
          <a:p>
            <a:endParaRPr lang="zh-HK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95" y="5922010"/>
            <a:ext cx="11762105" cy="6791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圖片佔位符 6"/>
          <p:cNvPicPr>
            <a:picLocks noChangeAspect="1"/>
          </p:cNvPicPr>
          <p:nvPr>
            <p:ph type="pic" idx="21"/>
          </p:nvPr>
        </p:nvPicPr>
        <p:blipFill>
          <a:blip r:embed="rId1"/>
          <a:stretch>
            <a:fillRect/>
          </a:stretch>
        </p:blipFill>
        <p:spPr>
          <a:xfrm>
            <a:off x="11903710" y="4697730"/>
            <a:ext cx="11731625" cy="7950835"/>
          </a:xfrm>
          <a:prstGeom prst="rect">
            <a:avLst/>
          </a:prstGeom>
        </p:spPr>
      </p:pic>
      <p:sp>
        <p:nvSpPr>
          <p:cNvPr id="3" name="標題 2"/>
          <p:cNvSpPr/>
          <p:nvPr>
            <p:ph type="title"/>
          </p:nvPr>
        </p:nvSpPr>
        <p:spPr>
          <a:xfrm>
            <a:off x="7007225" y="737235"/>
            <a:ext cx="9652000" cy="1549400"/>
          </a:xfrm>
        </p:spPr>
        <p:txBody>
          <a:bodyPr>
            <a:normAutofit fontScale="90000"/>
          </a:bodyPr>
          <a:p>
            <a:r>
              <a:rPr lang="en-US" altLang="zh-HK"/>
              <a:t>Future Work</a:t>
            </a:r>
            <a:endParaRPr lang="en-US" altLang="zh-HK"/>
          </a:p>
        </p:txBody>
      </p:sp>
      <p:sp>
        <p:nvSpPr>
          <p:cNvPr id="4" name="文字佔位符 3"/>
          <p:cNvSpPr/>
          <p:nvPr>
            <p:ph type="body" sz="half" idx="1"/>
          </p:nvPr>
        </p:nvSpPr>
        <p:spPr>
          <a:xfrm>
            <a:off x="887095" y="2017395"/>
            <a:ext cx="16904970" cy="9528810"/>
          </a:xfrm>
        </p:spPr>
        <p:txBody>
          <a:bodyPr>
            <a:noAutofit/>
          </a:bodyPr>
          <a:p>
            <a:r>
              <a:rPr lang="en-US" altLang="zh-HK" sz="4400"/>
              <a:t>Error analysis – Pick 20 examples of obvious wrong recommendations and label them yourself </a:t>
            </a:r>
            <a:r>
              <a:rPr lang="en-US" altLang="en-US" sz="4400"/>
              <a:t>→</a:t>
            </a:r>
            <a:r>
              <a:rPr lang="en-US" altLang="zh-HK" sz="4400"/>
              <a:t> See if certain themes/years have become the “blind spots” of the model</a:t>
            </a:r>
            <a:endParaRPr lang="en-US" altLang="zh-HK" sz="4400"/>
          </a:p>
          <a:p>
            <a:endParaRPr lang="en-US" altLang="zh-HK" sz="3100"/>
          </a:p>
          <a:p>
            <a:r>
              <a:rPr lang="en-US" altLang="zh-HK" sz="3100"/>
              <a:t>BERT rerank – Let SVD++ first pick out the top-30, </a:t>
            </a:r>
            <a:endParaRPr lang="en-US" altLang="zh-HK" sz="3100"/>
          </a:p>
          <a:p>
            <a:pPr marL="0" indent="0">
              <a:buNone/>
            </a:pPr>
            <a:r>
              <a:rPr lang="en-US" altLang="zh-HK" sz="3100"/>
              <a:t>    then use BERT to score these 30 and re-rank </a:t>
            </a:r>
            <a:endParaRPr lang="en-US" altLang="zh-HK" sz="3100"/>
          </a:p>
          <a:p>
            <a:pPr marL="0" indent="0">
              <a:buNone/>
            </a:pPr>
            <a:r>
              <a:rPr lang="en-US" altLang="zh-HK" sz="3100"/>
              <a:t>    them </a:t>
            </a:r>
            <a:r>
              <a:rPr lang="en-US" altLang="en-US" sz="3100"/>
              <a:t>→</a:t>
            </a:r>
            <a:r>
              <a:rPr lang="en-US" altLang="zh-HK" sz="3100"/>
              <a:t> Recalculate nDCG to see if the ranking </a:t>
            </a:r>
            <a:endParaRPr lang="en-US" altLang="zh-HK" sz="3100"/>
          </a:p>
          <a:p>
            <a:pPr marL="0" indent="0">
              <a:buNone/>
            </a:pPr>
            <a:r>
              <a:rPr lang="en-US" altLang="zh-HK" sz="3100"/>
              <a:t>    has improved</a:t>
            </a:r>
            <a:endParaRPr lang="en-US" altLang="zh-HK" sz="3100"/>
          </a:p>
          <a:p>
            <a:endParaRPr lang="en-US" altLang="zh-HK" sz="3100"/>
          </a:p>
          <a:p>
            <a:r>
              <a:rPr lang="en-US" altLang="zh-HK" sz="3100"/>
              <a:t>Param sweep – Increase the SVD++ training set </a:t>
            </a:r>
            <a:endParaRPr lang="en-US" altLang="zh-HK" sz="3100"/>
          </a:p>
          <a:p>
            <a:pPr marL="0" indent="0">
              <a:buNone/>
            </a:pPr>
            <a:r>
              <a:rPr lang="en-US" altLang="zh-HK" sz="3100"/>
              <a:t>    from 3% to 10%, and grid search parameters such as </a:t>
            </a:r>
            <a:endParaRPr lang="en-US" altLang="zh-HK" sz="3100"/>
          </a:p>
          <a:p>
            <a:pPr marL="0" indent="0">
              <a:buNone/>
            </a:pPr>
            <a:r>
              <a:rPr lang="en-US" altLang="zh-HK" sz="3100"/>
              <a:t>    “hidden vector dimension/regularization coefficient” </a:t>
            </a:r>
            <a:r>
              <a:rPr lang="en-US" altLang="en-US" sz="3100"/>
              <a:t>→</a:t>
            </a:r>
            <a:r>
              <a:rPr lang="en-US" altLang="zh-HK" sz="3100"/>
              <a:t> </a:t>
            </a:r>
            <a:endParaRPr lang="en-US" altLang="zh-HK" sz="3100"/>
          </a:p>
          <a:p>
            <a:pPr marL="0" indent="0">
              <a:buNone/>
            </a:pPr>
            <a:r>
              <a:rPr lang="en-US" altLang="zh-HK" sz="3100"/>
              <a:t>    Find the best performing combination</a:t>
            </a:r>
            <a:endParaRPr lang="en-US" altLang="zh-HK" sz="310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2233</Words>
  <Application>WPS Presentation</Application>
  <PresentationFormat/>
  <Paragraphs>92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Graphik</vt:lpstr>
      <vt:lpstr>Segoe Print</vt:lpstr>
      <vt:lpstr>Graphik Medium</vt:lpstr>
      <vt:lpstr>Graphik Semibold</vt:lpstr>
      <vt:lpstr>Helvetica Neue</vt:lpstr>
      <vt:lpstr>Cambria Math</vt:lpstr>
      <vt:lpstr>微软雅黑</vt:lpstr>
      <vt:lpstr>Arial Unicode MS</vt:lpstr>
      <vt:lpstr>Graphik Semibold</vt:lpstr>
      <vt:lpstr>22_ColorGradient</vt:lpstr>
      <vt:lpstr>Is Anime Predictable?</vt:lpstr>
      <vt:lpstr>Background + Dataset</vt:lpstr>
      <vt:lpstr>Project Structure and Models</vt:lpstr>
      <vt:lpstr>Helper Files</vt:lpstr>
      <vt:lpstr>Model 1</vt:lpstr>
      <vt:lpstr>Model 2</vt:lpstr>
      <vt:lpstr>Model 3</vt:lpstr>
      <vt:lpstr>Preliminary Results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Anime Predictable?</dc:title>
  <dc:creator/>
  <cp:lastModifiedBy>52558</cp:lastModifiedBy>
  <cp:revision>3</cp:revision>
  <dcterms:created xsi:type="dcterms:W3CDTF">2025-06-17T23:45:00Z</dcterms:created>
  <dcterms:modified xsi:type="dcterms:W3CDTF">2025-06-17T23:57:13Z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1BFE02BF36584DC5AC8FDA45DBF29303_13</vt:lpwstr>
  </property>
  <property fmtid="{D5CDD505-2E9C-101B-9397-08002B2CF9AE}" pid="3" name="KSOProductBuildVer">
    <vt:lpwstr>3076-12.2.0.21546</vt:lpwstr>
  </property>
</Properties>
</file>